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4" r:id="rId5"/>
    <p:sldId id="296"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10" r:id="rId19"/>
    <p:sldId id="311"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nka Taneva" initials="G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780" y="-61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15/07/2016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15/07/2016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15/07/2016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15/07/2016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15/07/2016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15/07/2016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15/07/2016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15/07/2016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838842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15/07/2016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15/07/2016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youtube.com/watch?v=PrSD8tpoSz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en.wikipedia.org/wiki/Apollo_Guidance_Computer"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23528" y="2564904"/>
            <a:ext cx="3528392" cy="1470025"/>
          </a:xfrm>
        </p:spPr>
        <p:txBody>
          <a:bodyPr/>
          <a:lstStyle/>
          <a:p>
            <a:r>
              <a:rPr lang="en-GB" dirty="0" smtClean="0"/>
              <a:t>Unit 1.1 </a:t>
            </a:r>
            <a:br>
              <a:rPr lang="en-GB" dirty="0" smtClean="0"/>
            </a:br>
            <a:r>
              <a:rPr lang="en-GB" dirty="0" smtClean="0"/>
              <a:t>Systems Architecture </a:t>
            </a:r>
            <a:br>
              <a:rPr lang="en-GB" dirty="0" smtClean="0"/>
            </a:br>
            <a:r>
              <a:rPr lang="en-GB" dirty="0" smtClean="0"/>
              <a:t>Lesson 1</a:t>
            </a:r>
            <a:endParaRPr lang="en-GB" dirty="0"/>
          </a:p>
        </p:txBody>
      </p:sp>
    </p:spTree>
    <p:extLst>
      <p:ext uri="{BB962C8B-B14F-4D97-AF65-F5344CB8AC3E}">
        <p14:creationId xmlns:p14="http://schemas.microsoft.com/office/powerpoint/2010/main" val="3891465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Processor - Cores</a:t>
            </a:r>
          </a:p>
        </p:txBody>
      </p:sp>
      <p:sp>
        <p:nvSpPr>
          <p:cNvPr id="3" name="Content Placeholder 2"/>
          <p:cNvSpPr>
            <a:spLocks noGrp="1"/>
          </p:cNvSpPr>
          <p:nvPr>
            <p:ph idx="1"/>
          </p:nvPr>
        </p:nvSpPr>
        <p:spPr/>
        <p:txBody>
          <a:bodyPr/>
          <a:lstStyle/>
          <a:p>
            <a:r>
              <a:rPr lang="en-GB" dirty="0"/>
              <a:t>Each processor has a “core” in which instructions are executed.</a:t>
            </a:r>
          </a:p>
          <a:p>
            <a:r>
              <a:rPr lang="en-GB" dirty="0"/>
              <a:t>Processors can be multi-core</a:t>
            </a:r>
          </a:p>
          <a:p>
            <a:pPr lvl="1"/>
            <a:r>
              <a:rPr lang="en-GB" dirty="0"/>
              <a:t>Dual Core</a:t>
            </a:r>
          </a:p>
          <a:p>
            <a:pPr lvl="1"/>
            <a:r>
              <a:rPr lang="en-GB" dirty="0"/>
              <a:t>Quad Core</a:t>
            </a:r>
          </a:p>
          <a:p>
            <a:pPr lvl="1"/>
            <a:r>
              <a:rPr lang="en-GB" dirty="0"/>
              <a:t>8 Core</a:t>
            </a:r>
          </a:p>
          <a:p>
            <a:r>
              <a:rPr lang="en-GB" dirty="0"/>
              <a:t>Each core executes instructions independently</a:t>
            </a:r>
          </a:p>
          <a:p>
            <a:r>
              <a:rPr lang="en-GB" dirty="0"/>
              <a:t>Dual Core </a:t>
            </a:r>
            <a:r>
              <a:rPr lang="en-GB" b="1" dirty="0"/>
              <a:t>may</a:t>
            </a:r>
            <a:r>
              <a:rPr lang="en-GB" dirty="0"/>
              <a:t> execute up to twice as many instructions per second</a:t>
            </a:r>
          </a:p>
          <a:p>
            <a:endParaRPr lang="en-GB" dirty="0"/>
          </a:p>
        </p:txBody>
      </p:sp>
    </p:spTree>
    <p:extLst>
      <p:ext uri="{BB962C8B-B14F-4D97-AF65-F5344CB8AC3E}">
        <p14:creationId xmlns:p14="http://schemas.microsoft.com/office/powerpoint/2010/main" val="2049526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Processors – Cache Size</a:t>
            </a:r>
          </a:p>
        </p:txBody>
      </p:sp>
      <p:sp>
        <p:nvSpPr>
          <p:cNvPr id="3" name="Content Placeholder 2"/>
          <p:cNvSpPr>
            <a:spLocks noGrp="1"/>
          </p:cNvSpPr>
          <p:nvPr>
            <p:ph idx="1"/>
          </p:nvPr>
        </p:nvSpPr>
        <p:spPr/>
        <p:txBody>
          <a:bodyPr/>
          <a:lstStyle/>
          <a:p>
            <a:r>
              <a:rPr lang="en-GB" dirty="0"/>
              <a:t>Processors have “Cache” – This is very fast, and usually a very small amount of memory on the processor chip</a:t>
            </a:r>
          </a:p>
          <a:p>
            <a:r>
              <a:rPr lang="en-GB" dirty="0"/>
              <a:t>The Cache acts as an intermediary between the processor and the Main Memory</a:t>
            </a:r>
          </a:p>
          <a:p>
            <a:r>
              <a:rPr lang="en-GB" dirty="0"/>
              <a:t>As programs are executing – the Cache holds commonly used instructions</a:t>
            </a:r>
          </a:p>
          <a:p>
            <a:endParaRPr lang="en-GB" dirty="0"/>
          </a:p>
        </p:txBody>
      </p:sp>
    </p:spTree>
    <p:extLst>
      <p:ext uri="{BB962C8B-B14F-4D97-AF65-F5344CB8AC3E}">
        <p14:creationId xmlns:p14="http://schemas.microsoft.com/office/powerpoint/2010/main" val="2596384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1</a:t>
            </a:r>
          </a:p>
        </p:txBody>
      </p:sp>
      <p:sp>
        <p:nvSpPr>
          <p:cNvPr id="3" name="Content Placeholder 2"/>
          <p:cNvSpPr>
            <a:spLocks noGrp="1"/>
          </p:cNvSpPr>
          <p:nvPr>
            <p:ph idx="1"/>
          </p:nvPr>
        </p:nvSpPr>
        <p:spPr/>
        <p:txBody>
          <a:bodyPr/>
          <a:lstStyle/>
          <a:p>
            <a:pPr lvl="0"/>
            <a:r>
              <a:rPr lang="en-GB" dirty="0"/>
              <a:t>Produce a guide explaining the development of the CPU over the last 20 years. Include descriptions of:</a:t>
            </a:r>
            <a:endParaRPr lang="en-GB" sz="4000" dirty="0"/>
          </a:p>
          <a:p>
            <a:pPr lvl="1"/>
            <a:r>
              <a:rPr lang="en-GB" dirty="0"/>
              <a:t>Processor Speed</a:t>
            </a:r>
            <a:endParaRPr lang="en-GB" sz="3600" dirty="0"/>
          </a:p>
          <a:p>
            <a:pPr lvl="1"/>
            <a:r>
              <a:rPr lang="en-GB" dirty="0"/>
              <a:t>Processor Number of Cores</a:t>
            </a:r>
            <a:endParaRPr lang="en-GB" sz="3600" dirty="0"/>
          </a:p>
          <a:p>
            <a:pPr lvl="1"/>
            <a:r>
              <a:rPr lang="en-GB" dirty="0"/>
              <a:t>Processor Cache Size</a:t>
            </a:r>
            <a:endParaRPr lang="en-GB" sz="3600" dirty="0"/>
          </a:p>
          <a:p>
            <a:pPr lvl="0"/>
            <a:r>
              <a:rPr lang="en-GB" dirty="0"/>
              <a:t>Within the guide explain the concept of Moore’s Law</a:t>
            </a:r>
            <a:endParaRPr lang="en-GB" sz="4000" dirty="0"/>
          </a:p>
          <a:p>
            <a:r>
              <a:rPr lang="en-GB" dirty="0"/>
              <a:t>Find diagrams of different CPUs – label these</a:t>
            </a:r>
          </a:p>
          <a:p>
            <a:endParaRPr lang="en-GB" dirty="0"/>
          </a:p>
        </p:txBody>
      </p:sp>
    </p:spTree>
    <p:extLst>
      <p:ext uri="{BB962C8B-B14F-4D97-AF65-F5344CB8AC3E}">
        <p14:creationId xmlns:p14="http://schemas.microsoft.com/office/powerpoint/2010/main" val="4248124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affects Performance?</a:t>
            </a:r>
          </a:p>
        </p:txBody>
      </p:sp>
      <p:sp>
        <p:nvSpPr>
          <p:cNvPr id="3" name="Content Placeholder 2"/>
          <p:cNvSpPr>
            <a:spLocks noGrp="1"/>
          </p:cNvSpPr>
          <p:nvPr>
            <p:ph idx="1"/>
          </p:nvPr>
        </p:nvSpPr>
        <p:spPr/>
        <p:txBody>
          <a:bodyPr/>
          <a:lstStyle/>
          <a:p>
            <a:r>
              <a:rPr lang="en-GB" dirty="0"/>
              <a:t>Clock Speed</a:t>
            </a:r>
          </a:p>
          <a:p>
            <a:pPr lvl="1"/>
            <a:r>
              <a:rPr lang="en-GB" dirty="0"/>
              <a:t>Doubling the clock speed will double the number of instructions executed per second</a:t>
            </a:r>
          </a:p>
          <a:p>
            <a:r>
              <a:rPr lang="en-GB" dirty="0"/>
              <a:t>Cores</a:t>
            </a:r>
          </a:p>
          <a:p>
            <a:pPr lvl="1"/>
            <a:r>
              <a:rPr lang="en-GB" dirty="0"/>
              <a:t>Quadrupling the number of cores may quadruple the number of instructions executed per second</a:t>
            </a:r>
          </a:p>
          <a:p>
            <a:r>
              <a:rPr lang="en-GB" dirty="0"/>
              <a:t>Cache Size</a:t>
            </a:r>
          </a:p>
          <a:p>
            <a:pPr lvl="1"/>
            <a:r>
              <a:rPr lang="en-GB" dirty="0"/>
              <a:t>Increasing the cache size will reduce the number  of memory to disk transfers and thus may speed up processing of these </a:t>
            </a:r>
            <a:r>
              <a:rPr lang="en-GB" dirty="0" smtClean="0"/>
              <a:t>instructions</a:t>
            </a:r>
            <a:endParaRPr lang="en-GB" dirty="0"/>
          </a:p>
        </p:txBody>
      </p:sp>
    </p:spTree>
    <p:extLst>
      <p:ext uri="{BB962C8B-B14F-4D97-AF65-F5344CB8AC3E}">
        <p14:creationId xmlns:p14="http://schemas.microsoft.com/office/powerpoint/2010/main" val="28682836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2</a:t>
            </a:r>
          </a:p>
        </p:txBody>
      </p:sp>
      <p:sp>
        <p:nvSpPr>
          <p:cNvPr id="3" name="Content Placeholder 2"/>
          <p:cNvSpPr>
            <a:spLocks noGrp="1"/>
          </p:cNvSpPr>
          <p:nvPr>
            <p:ph idx="1"/>
          </p:nvPr>
        </p:nvSpPr>
        <p:spPr/>
        <p:txBody>
          <a:bodyPr/>
          <a:lstStyle/>
          <a:p>
            <a:r>
              <a:rPr lang="en-GB" dirty="0"/>
              <a:t>Complete Worksheet on Performance of CPU’s</a:t>
            </a:r>
          </a:p>
          <a:p>
            <a:pPr marL="0" indent="0">
              <a:buNone/>
            </a:pPr>
            <a:endParaRPr lang="en-GB" dirty="0"/>
          </a:p>
        </p:txBody>
      </p:sp>
    </p:spTree>
    <p:extLst>
      <p:ext uri="{BB962C8B-B14F-4D97-AF65-F5344CB8AC3E}">
        <p14:creationId xmlns:p14="http://schemas.microsoft.com/office/powerpoint/2010/main" val="8009584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Embedded Systems</a:t>
            </a:r>
          </a:p>
        </p:txBody>
      </p:sp>
      <p:sp>
        <p:nvSpPr>
          <p:cNvPr id="3" name="Content Placeholder 2"/>
          <p:cNvSpPr>
            <a:spLocks noGrp="1"/>
          </p:cNvSpPr>
          <p:nvPr>
            <p:ph idx="1"/>
          </p:nvPr>
        </p:nvSpPr>
        <p:spPr/>
        <p:txBody>
          <a:bodyPr/>
          <a:lstStyle/>
          <a:p>
            <a:r>
              <a:rPr lang="en-GB" dirty="0"/>
              <a:t>A computer System that is made up of both Hardware and Software</a:t>
            </a:r>
          </a:p>
          <a:p>
            <a:pPr lvl="1"/>
            <a:r>
              <a:rPr lang="en-GB" dirty="0"/>
              <a:t>Often known as Firmware</a:t>
            </a:r>
          </a:p>
          <a:p>
            <a:r>
              <a:rPr lang="en-GB" dirty="0"/>
              <a:t>Usually for very specialised tasks</a:t>
            </a:r>
          </a:p>
          <a:p>
            <a:r>
              <a:rPr lang="en-GB" dirty="0"/>
              <a:t>Doesn’t usually contain an Operating System</a:t>
            </a:r>
          </a:p>
          <a:p>
            <a:r>
              <a:rPr lang="en-GB" dirty="0"/>
              <a:t>An example: Dishwasher</a:t>
            </a:r>
          </a:p>
          <a:p>
            <a:pPr marL="0" indent="0">
              <a:buNone/>
            </a:pPr>
            <a:endParaRPr lang="en-GB" dirty="0"/>
          </a:p>
        </p:txBody>
      </p:sp>
    </p:spTree>
    <p:extLst>
      <p:ext uri="{BB962C8B-B14F-4D97-AF65-F5344CB8AC3E}">
        <p14:creationId xmlns:p14="http://schemas.microsoft.com/office/powerpoint/2010/main" val="30129557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3</a:t>
            </a:r>
          </a:p>
        </p:txBody>
      </p:sp>
      <p:sp>
        <p:nvSpPr>
          <p:cNvPr id="3" name="Content Placeholder 2"/>
          <p:cNvSpPr>
            <a:spLocks noGrp="1"/>
          </p:cNvSpPr>
          <p:nvPr>
            <p:ph idx="1"/>
          </p:nvPr>
        </p:nvSpPr>
        <p:spPr/>
        <p:txBody>
          <a:bodyPr/>
          <a:lstStyle/>
          <a:p>
            <a:r>
              <a:rPr lang="en-GB" dirty="0"/>
              <a:t>Produce a list of embedded systems found around the home</a:t>
            </a:r>
            <a:endParaRPr lang="en-GB" sz="4000" dirty="0"/>
          </a:p>
          <a:p>
            <a:r>
              <a:rPr lang="en-GB" dirty="0"/>
              <a:t>Discuss the purpose of these with your partner</a:t>
            </a:r>
          </a:p>
          <a:p>
            <a:pPr lvl="1"/>
            <a:r>
              <a:rPr lang="en-GB" dirty="0"/>
              <a:t>Would you ever need to write a proper program for these?</a:t>
            </a:r>
          </a:p>
          <a:p>
            <a:pPr lvl="1"/>
            <a:r>
              <a:rPr lang="en-GB" dirty="0"/>
              <a:t>Why do you think that we have embedded systems?</a:t>
            </a:r>
          </a:p>
          <a:p>
            <a:pPr lvl="1"/>
            <a:r>
              <a:rPr lang="en-GB" dirty="0"/>
              <a:t>What are the benefits and drawbacks of embedded systems? Make a list of these for revision.</a:t>
            </a:r>
          </a:p>
          <a:p>
            <a:pPr marL="0" indent="0">
              <a:buNone/>
            </a:pPr>
            <a:endParaRPr lang="en-GB" dirty="0"/>
          </a:p>
        </p:txBody>
      </p:sp>
    </p:spTree>
    <p:extLst>
      <p:ext uri="{BB962C8B-B14F-4D97-AF65-F5344CB8AC3E}">
        <p14:creationId xmlns:p14="http://schemas.microsoft.com/office/powerpoint/2010/main" val="38046037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Plenary</a:t>
            </a:r>
          </a:p>
        </p:txBody>
      </p:sp>
      <p:sp>
        <p:nvSpPr>
          <p:cNvPr id="3" name="Content Placeholder 2"/>
          <p:cNvSpPr>
            <a:spLocks noGrp="1"/>
          </p:cNvSpPr>
          <p:nvPr>
            <p:ph idx="1"/>
          </p:nvPr>
        </p:nvSpPr>
        <p:spPr/>
        <p:txBody>
          <a:bodyPr>
            <a:normAutofit/>
          </a:bodyPr>
          <a:lstStyle/>
          <a:p>
            <a:pPr lvl="0"/>
            <a:r>
              <a:rPr lang="en-GB" sz="2400" dirty="0"/>
              <a:t>Questioning</a:t>
            </a:r>
          </a:p>
          <a:p>
            <a:pPr lvl="0"/>
            <a:r>
              <a:rPr lang="en-GB" sz="2400" dirty="0"/>
              <a:t>Produce One Question + Mark Scheme</a:t>
            </a:r>
          </a:p>
          <a:p>
            <a:pPr lvl="0"/>
            <a:r>
              <a:rPr lang="en-GB" sz="2400" dirty="0"/>
              <a:t>Exit Pass – Describe the purpose of a CPU</a:t>
            </a:r>
          </a:p>
          <a:p>
            <a:pPr lvl="0"/>
            <a:r>
              <a:rPr lang="en-GB" sz="2400" dirty="0"/>
              <a:t>Exit Pass – Describe the effect of Number of Cores / Cache Size / Processor Speed on Performance</a:t>
            </a:r>
          </a:p>
          <a:p>
            <a:r>
              <a:rPr lang="en-GB" sz="2400" dirty="0"/>
              <a:t>Homework: Use Resource 1 to study the Apollo 11 Hardware and write a report discussing how the technology has changed over the last 40-50 years.</a:t>
            </a:r>
          </a:p>
          <a:p>
            <a:endParaRPr lang="en-GB" sz="2400" dirty="0"/>
          </a:p>
        </p:txBody>
      </p:sp>
    </p:spTree>
    <p:extLst>
      <p:ext uri="{BB962C8B-B14F-4D97-AF65-F5344CB8AC3E}">
        <p14:creationId xmlns:p14="http://schemas.microsoft.com/office/powerpoint/2010/main" val="26764609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827585" y="4581127"/>
            <a:ext cx="7536954"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2263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dirty="0" smtClean="0"/>
              <a:t>Big Picture</a:t>
            </a:r>
            <a:endParaRPr lang="en-GB" dirty="0"/>
          </a:p>
        </p:txBody>
      </p:sp>
      <p:sp>
        <p:nvSpPr>
          <p:cNvPr id="3" name="Content Placeholder 2"/>
          <p:cNvSpPr>
            <a:spLocks noGrp="1"/>
          </p:cNvSpPr>
          <p:nvPr>
            <p:ph idx="1"/>
          </p:nvPr>
        </p:nvSpPr>
        <p:spPr/>
        <p:txBody>
          <a:bodyPr/>
          <a:lstStyle/>
          <a:p>
            <a:r>
              <a:rPr lang="en-GB" dirty="0"/>
              <a:t>1969 was a famous year for what…..?</a:t>
            </a:r>
          </a:p>
          <a:p>
            <a:pPr marL="0" indent="0">
              <a:buNone/>
            </a:pPr>
            <a:endParaRPr lang="en-GB" dirty="0"/>
          </a:p>
        </p:txBody>
      </p:sp>
    </p:spTree>
    <p:extLst>
      <p:ext uri="{BB962C8B-B14F-4D97-AF65-F5344CB8AC3E}">
        <p14:creationId xmlns:p14="http://schemas.microsoft.com/office/powerpoint/2010/main" val="1197462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youtube.com/watch?v=PrSD8tpoSz0">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5978" t="11372" r="18822" b="42547"/>
          <a:stretch/>
        </p:blipFill>
        <p:spPr bwMode="auto">
          <a:xfrm>
            <a:off x="2555776" y="2348880"/>
            <a:ext cx="4032448"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p:txBody>
          <a:bodyPr/>
          <a:lstStyle/>
          <a:p>
            <a:pPr marL="0" indent="0">
              <a:buNone/>
            </a:pPr>
            <a:r>
              <a:rPr lang="en-GB" dirty="0"/>
              <a:t>1969 was a famous year for what…..?</a:t>
            </a:r>
          </a:p>
          <a:p>
            <a:pPr marL="0" indent="0">
              <a:buNone/>
            </a:pPr>
            <a:endParaRPr lang="en-GB" dirty="0" smtClean="0">
              <a:hlinkClick r:id="rId2"/>
            </a:endParaRPr>
          </a:p>
          <a:p>
            <a:pPr marL="0" indent="0">
              <a:buNone/>
            </a:pPr>
            <a:endParaRPr lang="en-GB" dirty="0">
              <a:hlinkClick r:id="rId2"/>
            </a:endParaRPr>
          </a:p>
          <a:p>
            <a:pPr marL="0" indent="0">
              <a:buNone/>
            </a:pPr>
            <a:endParaRPr lang="en-GB" dirty="0" smtClean="0">
              <a:hlinkClick r:id="rId2"/>
            </a:endParaRPr>
          </a:p>
          <a:p>
            <a:pPr marL="0" indent="0">
              <a:buNone/>
            </a:pPr>
            <a:endParaRPr lang="en-GB" dirty="0">
              <a:hlinkClick r:id="rId2"/>
            </a:endParaRPr>
          </a:p>
          <a:p>
            <a:pPr marL="0" indent="0">
              <a:buNone/>
            </a:pPr>
            <a:endParaRPr lang="en-GB" dirty="0" smtClean="0">
              <a:hlinkClick r:id="rId2"/>
            </a:endParaRPr>
          </a:p>
          <a:p>
            <a:pPr marL="0" indent="0">
              <a:buNone/>
            </a:pPr>
            <a:endParaRPr lang="en-GB" dirty="0">
              <a:hlinkClick r:id="rId2"/>
            </a:endParaRPr>
          </a:p>
          <a:p>
            <a:pPr marL="0" indent="0">
              <a:buNone/>
            </a:pPr>
            <a:r>
              <a:rPr lang="en-GB" dirty="0">
                <a:hlinkClick r:id="rId2"/>
              </a:rPr>
              <a:t>https://www.youtube.com/watch?v=PrSD8tpoSz0</a:t>
            </a:r>
            <a:endParaRPr lang="en-GB" dirty="0"/>
          </a:p>
          <a:p>
            <a:pPr marL="0" indent="0">
              <a:buNone/>
            </a:pPr>
            <a:endParaRPr lang="en-GB" dirty="0"/>
          </a:p>
          <a:p>
            <a:pPr marL="0" indent="0">
              <a:buNone/>
            </a:pPr>
            <a:endParaRPr lang="en-GB" dirty="0"/>
          </a:p>
        </p:txBody>
      </p:sp>
      <p:sp>
        <p:nvSpPr>
          <p:cNvPr id="2" name="Title 1"/>
          <p:cNvSpPr>
            <a:spLocks noGrp="1"/>
          </p:cNvSpPr>
          <p:nvPr>
            <p:ph type="title"/>
          </p:nvPr>
        </p:nvSpPr>
        <p:spPr/>
        <p:txBody>
          <a:bodyPr/>
          <a:lstStyle/>
          <a:p>
            <a:r>
              <a:rPr lang="en-GB" dirty="0" smtClean="0"/>
              <a:t>Big Picture </a:t>
            </a:r>
            <a:endParaRPr lang="en-GB" dirty="0"/>
          </a:p>
        </p:txBody>
      </p:sp>
    </p:spTree>
    <p:extLst>
      <p:ext uri="{BB962C8B-B14F-4D97-AF65-F5344CB8AC3E}">
        <p14:creationId xmlns:p14="http://schemas.microsoft.com/office/powerpoint/2010/main" val="36214210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Big Picture </a:t>
            </a:r>
            <a:endParaRPr lang="en-GB" dirty="0"/>
          </a:p>
        </p:txBody>
      </p:sp>
      <p:sp>
        <p:nvSpPr>
          <p:cNvPr id="3" name="Content Placeholder 2"/>
          <p:cNvSpPr>
            <a:spLocks noGrp="1"/>
          </p:cNvSpPr>
          <p:nvPr>
            <p:ph idx="1"/>
          </p:nvPr>
        </p:nvSpPr>
        <p:spPr/>
        <p:txBody>
          <a:bodyPr/>
          <a:lstStyle/>
          <a:p>
            <a:pPr marL="0" indent="0">
              <a:buNone/>
            </a:pPr>
            <a:r>
              <a:rPr lang="en-GB" dirty="0"/>
              <a:t>1969 was a famous year for what?</a:t>
            </a:r>
          </a:p>
          <a:p>
            <a:pPr marL="0" indent="0">
              <a:buNone/>
            </a:pPr>
            <a:r>
              <a:rPr lang="en-GB" dirty="0"/>
              <a:t>  - Man on the Moon</a:t>
            </a:r>
          </a:p>
          <a:p>
            <a:pPr marL="0" indent="0">
              <a:buNone/>
            </a:pPr>
            <a:endParaRPr lang="en-GB" dirty="0"/>
          </a:p>
          <a:p>
            <a:pPr marL="0" indent="0">
              <a:buNone/>
            </a:pPr>
            <a:r>
              <a:rPr lang="en-GB" dirty="0"/>
              <a:t>What typical Computing Hardware may be inside the Apollo Guidance Computer?</a:t>
            </a:r>
          </a:p>
          <a:p>
            <a:pPr marL="0" indent="0">
              <a:buNone/>
            </a:pPr>
            <a:r>
              <a:rPr lang="en-GB" dirty="0"/>
              <a:t>What would be the brains of the Computer?</a:t>
            </a:r>
          </a:p>
          <a:p>
            <a:pPr marL="0" indent="0">
              <a:buNone/>
            </a:pPr>
            <a:endParaRPr lang="en-GB" dirty="0"/>
          </a:p>
        </p:txBody>
      </p:sp>
    </p:spTree>
    <p:extLst>
      <p:ext uri="{BB962C8B-B14F-4D97-AF65-F5344CB8AC3E}">
        <p14:creationId xmlns:p14="http://schemas.microsoft.com/office/powerpoint/2010/main" val="15808994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Objectives</a:t>
            </a:r>
            <a:endParaRPr lang="en-GB" dirty="0"/>
          </a:p>
        </p:txBody>
      </p:sp>
      <p:sp>
        <p:nvSpPr>
          <p:cNvPr id="3" name="Content Placeholder 2"/>
          <p:cNvSpPr>
            <a:spLocks noGrp="1"/>
          </p:cNvSpPr>
          <p:nvPr>
            <p:ph idx="1"/>
          </p:nvPr>
        </p:nvSpPr>
        <p:spPr/>
        <p:txBody>
          <a:bodyPr>
            <a:normAutofit fontScale="92500" lnSpcReduction="20000"/>
          </a:bodyPr>
          <a:lstStyle/>
          <a:p>
            <a:pPr lvl="0"/>
            <a:r>
              <a:rPr lang="en-GB" sz="2800" dirty="0"/>
              <a:t>To be able to describe the purpose of the CPU</a:t>
            </a:r>
            <a:endParaRPr lang="en-GB" sz="3600" dirty="0"/>
          </a:p>
          <a:p>
            <a:pPr lvl="0"/>
            <a:r>
              <a:rPr lang="en-GB" sz="2800" dirty="0"/>
              <a:t>To be able to state the function of the CPU (fetch and execute instructions stored in memory)</a:t>
            </a:r>
            <a:endParaRPr lang="en-GB" sz="3600" dirty="0"/>
          </a:p>
          <a:p>
            <a:pPr lvl="0"/>
            <a:r>
              <a:rPr lang="en-GB" sz="2800" dirty="0"/>
              <a:t>To be able to describe how common characteristics of CPUs affect their performance:</a:t>
            </a:r>
            <a:endParaRPr lang="en-GB" sz="3600" dirty="0"/>
          </a:p>
          <a:p>
            <a:pPr lvl="1"/>
            <a:r>
              <a:rPr lang="en-GB" dirty="0"/>
              <a:t>Clock Speed</a:t>
            </a:r>
            <a:endParaRPr lang="en-GB" sz="3200" dirty="0"/>
          </a:p>
          <a:p>
            <a:pPr lvl="1"/>
            <a:r>
              <a:rPr lang="en-GB" dirty="0"/>
              <a:t>Cache Size</a:t>
            </a:r>
            <a:endParaRPr lang="en-GB" sz="3200" dirty="0"/>
          </a:p>
          <a:p>
            <a:pPr lvl="1"/>
            <a:r>
              <a:rPr lang="en-GB" dirty="0"/>
              <a:t>Number of Cores</a:t>
            </a:r>
          </a:p>
          <a:p>
            <a:r>
              <a:rPr lang="en-GB" sz="2800" dirty="0"/>
              <a:t>To understand ‘embedded systems’ regarding:</a:t>
            </a:r>
          </a:p>
          <a:p>
            <a:pPr lvl="1"/>
            <a:r>
              <a:rPr lang="en-GB" dirty="0"/>
              <a:t>Their Purpose</a:t>
            </a:r>
          </a:p>
          <a:p>
            <a:pPr lvl="1"/>
            <a:r>
              <a:rPr lang="en-GB" dirty="0"/>
              <a:t>Be able to give examples</a:t>
            </a:r>
          </a:p>
          <a:p>
            <a:pPr marL="0" indent="0">
              <a:buNone/>
            </a:pPr>
            <a:endParaRPr lang="en-GB" dirty="0"/>
          </a:p>
        </p:txBody>
      </p:sp>
    </p:spTree>
    <p:extLst>
      <p:ext uri="{BB962C8B-B14F-4D97-AF65-F5344CB8AC3E}">
        <p14:creationId xmlns:p14="http://schemas.microsoft.com/office/powerpoint/2010/main" val="3792774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Engagement Activity</a:t>
            </a:r>
          </a:p>
        </p:txBody>
      </p:sp>
      <p:sp>
        <p:nvSpPr>
          <p:cNvPr id="3" name="Content Placeholder 2"/>
          <p:cNvSpPr>
            <a:spLocks noGrp="1"/>
          </p:cNvSpPr>
          <p:nvPr>
            <p:ph idx="1"/>
          </p:nvPr>
        </p:nvSpPr>
        <p:spPr/>
        <p:txBody>
          <a:bodyPr/>
          <a:lstStyle/>
          <a:p>
            <a:pPr lvl="0"/>
            <a:r>
              <a:rPr lang="en-GB" dirty="0"/>
              <a:t>What processing power does your computer at home have? Typically?</a:t>
            </a:r>
          </a:p>
          <a:p>
            <a:pPr lvl="0"/>
            <a:r>
              <a:rPr lang="en-GB" dirty="0"/>
              <a:t>Are you aware of the processing power of your mobile phone? Tablet?</a:t>
            </a:r>
          </a:p>
          <a:p>
            <a:pPr lvl="0"/>
            <a:r>
              <a:rPr lang="en-GB" dirty="0"/>
              <a:t>How is processing power measured?</a:t>
            </a:r>
          </a:p>
          <a:p>
            <a:pPr lvl="0"/>
            <a:r>
              <a:rPr lang="en-GB" dirty="0"/>
              <a:t>Guess at Processing Power of the </a:t>
            </a:r>
            <a:r>
              <a:rPr lang="en-GB" dirty="0">
                <a:hlinkClick r:id="rId2"/>
              </a:rPr>
              <a:t>Apollo Guidance Computer (AGC) </a:t>
            </a:r>
            <a:endParaRPr lang="en-GB" dirty="0"/>
          </a:p>
          <a:p>
            <a:pPr lvl="1"/>
            <a:r>
              <a:rPr lang="en-GB" dirty="0"/>
              <a:t>Compare to iPhone 6</a:t>
            </a:r>
          </a:p>
          <a:p>
            <a:endParaRPr lang="en-GB" dirty="0"/>
          </a:p>
        </p:txBody>
      </p:sp>
    </p:spTree>
    <p:extLst>
      <p:ext uri="{BB962C8B-B14F-4D97-AF65-F5344CB8AC3E}">
        <p14:creationId xmlns:p14="http://schemas.microsoft.com/office/powerpoint/2010/main" val="32910023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729336" y="1628800"/>
            <a:ext cx="4114800" cy="427765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r>
              <a:rPr lang="en-GB" dirty="0"/>
              <a:t>Execute</a:t>
            </a:r>
          </a:p>
          <a:p>
            <a:pPr lvl="0"/>
            <a:r>
              <a:rPr lang="en-GB" dirty="0"/>
              <a:t>Embedded System</a:t>
            </a:r>
          </a:p>
          <a:p>
            <a:pPr lvl="0"/>
            <a:r>
              <a:rPr lang="en-GB" dirty="0"/>
              <a:t>Clock Speed</a:t>
            </a:r>
          </a:p>
          <a:p>
            <a:pPr lvl="0"/>
            <a:r>
              <a:rPr lang="en-GB" dirty="0"/>
              <a:t>Cache</a:t>
            </a:r>
          </a:p>
          <a:p>
            <a:r>
              <a:rPr lang="en-GB" dirty="0"/>
              <a:t>Core</a:t>
            </a:r>
          </a:p>
        </p:txBody>
      </p:sp>
      <p:sp>
        <p:nvSpPr>
          <p:cNvPr id="3" name="Content Placeholder 2"/>
          <p:cNvSpPr>
            <a:spLocks noGrp="1"/>
          </p:cNvSpPr>
          <p:nvPr>
            <p:ph idx="1"/>
          </p:nvPr>
        </p:nvSpPr>
        <p:spPr>
          <a:xfrm>
            <a:off x="457200" y="1600201"/>
            <a:ext cx="4114800" cy="4277652"/>
          </a:xfrm>
        </p:spPr>
        <p:txBody>
          <a:bodyPr/>
          <a:lstStyle/>
          <a:p>
            <a:pPr lvl="0"/>
            <a:r>
              <a:rPr lang="en-GB" dirty="0"/>
              <a:t>Processor</a:t>
            </a:r>
          </a:p>
          <a:p>
            <a:pPr lvl="0"/>
            <a:r>
              <a:rPr lang="en-GB" dirty="0"/>
              <a:t>MHz</a:t>
            </a:r>
          </a:p>
          <a:p>
            <a:pPr lvl="0"/>
            <a:r>
              <a:rPr lang="en-GB" dirty="0"/>
              <a:t>GHz</a:t>
            </a:r>
          </a:p>
          <a:p>
            <a:pPr lvl="0"/>
            <a:r>
              <a:rPr lang="en-GB" dirty="0"/>
              <a:t>Hertz</a:t>
            </a:r>
          </a:p>
          <a:p>
            <a:pPr lvl="0"/>
            <a:r>
              <a:rPr lang="en-GB" dirty="0"/>
              <a:t>Instruction</a:t>
            </a:r>
          </a:p>
          <a:p>
            <a:pPr marL="0" indent="0">
              <a:buNone/>
            </a:pPr>
            <a:endParaRPr lang="en-GB" dirty="0"/>
          </a:p>
        </p:txBody>
      </p:sp>
      <p:sp>
        <p:nvSpPr>
          <p:cNvPr id="2" name="Title 1"/>
          <p:cNvSpPr>
            <a:spLocks noGrp="1"/>
          </p:cNvSpPr>
          <p:nvPr>
            <p:ph type="title"/>
          </p:nvPr>
        </p:nvSpPr>
        <p:spPr/>
        <p:txBody>
          <a:bodyPr/>
          <a:lstStyle/>
          <a:p>
            <a:r>
              <a:rPr lang="en-GB" dirty="0"/>
              <a:t>Key Words</a:t>
            </a:r>
          </a:p>
        </p:txBody>
      </p:sp>
    </p:spTree>
    <p:extLst>
      <p:ext uri="{BB962C8B-B14F-4D97-AF65-F5344CB8AC3E}">
        <p14:creationId xmlns:p14="http://schemas.microsoft.com/office/powerpoint/2010/main" val="21032835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What is the Purpose of the </a:t>
            </a:r>
            <a:r>
              <a:rPr lang="en-GB" sz="3600" dirty="0" smtClean="0"/>
              <a:t>Processor</a:t>
            </a:r>
            <a:r>
              <a:rPr lang="en-GB" sz="3600" dirty="0"/>
              <a:t>?</a:t>
            </a:r>
          </a:p>
        </p:txBody>
      </p:sp>
      <p:sp>
        <p:nvSpPr>
          <p:cNvPr id="3" name="Content Placeholder 2"/>
          <p:cNvSpPr>
            <a:spLocks noGrp="1"/>
          </p:cNvSpPr>
          <p:nvPr>
            <p:ph idx="1"/>
          </p:nvPr>
        </p:nvSpPr>
        <p:spPr/>
        <p:txBody>
          <a:bodyPr/>
          <a:lstStyle/>
          <a:p>
            <a:r>
              <a:rPr lang="en-GB" dirty="0"/>
              <a:t>The processor is “the brains of a Computer System”</a:t>
            </a:r>
          </a:p>
          <a:p>
            <a:r>
              <a:rPr lang="en-GB" dirty="0"/>
              <a:t>It Processes Data</a:t>
            </a:r>
          </a:p>
          <a:p>
            <a:r>
              <a:rPr lang="en-GB" dirty="0"/>
              <a:t>Carries out instructions (Executes Them)</a:t>
            </a:r>
          </a:p>
          <a:p>
            <a:r>
              <a:rPr lang="en-GB" dirty="0"/>
              <a:t>Processors have a Clock speed measured in Hertz</a:t>
            </a:r>
          </a:p>
          <a:p>
            <a:pPr lvl="1"/>
            <a:r>
              <a:rPr lang="en-GB" dirty="0"/>
              <a:t>Number of Cycles Per Second</a:t>
            </a:r>
          </a:p>
          <a:p>
            <a:pPr marL="0" indent="0">
              <a:buNone/>
            </a:pPr>
            <a:endParaRPr lang="en-GB" dirty="0"/>
          </a:p>
        </p:txBody>
      </p:sp>
    </p:spTree>
    <p:extLst>
      <p:ext uri="{BB962C8B-B14F-4D97-AF65-F5344CB8AC3E}">
        <p14:creationId xmlns:p14="http://schemas.microsoft.com/office/powerpoint/2010/main" val="29643161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Processor Speed</a:t>
            </a:r>
          </a:p>
        </p:txBody>
      </p:sp>
      <p:sp>
        <p:nvSpPr>
          <p:cNvPr id="3" name="Content Placeholder 2"/>
          <p:cNvSpPr>
            <a:spLocks noGrp="1"/>
          </p:cNvSpPr>
          <p:nvPr>
            <p:ph idx="1"/>
          </p:nvPr>
        </p:nvSpPr>
        <p:spPr/>
        <p:txBody>
          <a:bodyPr/>
          <a:lstStyle/>
          <a:p>
            <a:r>
              <a:rPr lang="en-GB" dirty="0"/>
              <a:t>Measured in Hertz (Hz)</a:t>
            </a:r>
          </a:p>
          <a:p>
            <a:r>
              <a:rPr lang="en-GB" dirty="0"/>
              <a:t>Typical Speeds have spanned across MHz and GHz</a:t>
            </a:r>
          </a:p>
          <a:p>
            <a:r>
              <a:rPr lang="en-GB" dirty="0"/>
              <a:t>1GHz Processor executes 1 Billion Instructions per second</a:t>
            </a:r>
          </a:p>
          <a:p>
            <a:r>
              <a:rPr lang="en-GB" dirty="0"/>
              <a:t>2GHz Processor executes 2 Billion Instructions Per Second</a:t>
            </a:r>
          </a:p>
          <a:p>
            <a:endParaRPr lang="en-GB" dirty="0"/>
          </a:p>
        </p:txBody>
      </p:sp>
    </p:spTree>
    <p:extLst>
      <p:ext uri="{BB962C8B-B14F-4D97-AF65-F5344CB8AC3E}">
        <p14:creationId xmlns:p14="http://schemas.microsoft.com/office/powerpoint/2010/main" val="203124605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404</TotalTime>
  <Words>635</Words>
  <Application>Microsoft Office PowerPoint</Application>
  <PresentationFormat>On-screen Show (4:3)</PresentationFormat>
  <Paragraphs>105</Paragraphs>
  <Slides>18</Slides>
  <Notes>0</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1_Custom Design</vt:lpstr>
      <vt:lpstr>Custom Design</vt:lpstr>
      <vt:lpstr>2_Custom Design</vt:lpstr>
      <vt:lpstr>Unit 1.1  Systems Architecture  Lesson 1</vt:lpstr>
      <vt:lpstr>Big Picture</vt:lpstr>
      <vt:lpstr>Big Picture </vt:lpstr>
      <vt:lpstr>Big Picture </vt:lpstr>
      <vt:lpstr>Learning Objectives</vt:lpstr>
      <vt:lpstr>Engagement Activity</vt:lpstr>
      <vt:lpstr>Key Words</vt:lpstr>
      <vt:lpstr>What is the Purpose of the Processor?</vt:lpstr>
      <vt:lpstr>Processor Speed</vt:lpstr>
      <vt:lpstr>Processor - Cores</vt:lpstr>
      <vt:lpstr>Processors – Cache Size</vt:lpstr>
      <vt:lpstr>Activity 1</vt:lpstr>
      <vt:lpstr>What affects Performance?</vt:lpstr>
      <vt:lpstr>Activity 2</vt:lpstr>
      <vt:lpstr>Embedded Systems</vt:lpstr>
      <vt:lpstr>Activity 3</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1.1  Systems Architecture  Lesson 1</dc:title>
  <dc:creator>OCR</dc:creator>
  <cp:keywords>OCR, Computer Science, GCSE, (9-1), Unit 1.1, Systems Architecture</cp:keywords>
  <cp:lastModifiedBy>Suzette Green</cp:lastModifiedBy>
  <cp:revision>37</cp:revision>
  <dcterms:created xsi:type="dcterms:W3CDTF">2015-10-07T12:54:48Z</dcterms:created>
  <dcterms:modified xsi:type="dcterms:W3CDTF">2016-07-15T10:59:18Z</dcterms:modified>
</cp:coreProperties>
</file>